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3" r:id="rId5"/>
    <p:sldId id="261" r:id="rId6"/>
    <p:sldId id="266" r:id="rId7"/>
    <p:sldId id="265" r:id="rId8"/>
    <p:sldId id="267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9D9A4-F7D8-C3E0-FBDA-346E1863E5CD}" v="38" dt="2025-09-15T08:14:16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284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16ECF-A749-4F66-9AB3-6362A62B9396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52262-A3CF-490D-8918-94FDF9687A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74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2262-A3CF-490D-8918-94FDF9687AE6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82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23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362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5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8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34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73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040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48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91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62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0A34-CA9B-48DE-A827-8D2BC1A4B7A4}" type="datetimeFigureOut">
              <a:rPr lang="pl-PL" smtClean="0"/>
              <a:t>02.10.2025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9D0D8-5110-47A6-AA76-6DE99C1399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55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680"/>
            <a:ext cx="6156176" cy="6856320"/>
          </a:xfrm>
          <a:prstGeom prst="rect">
            <a:avLst/>
          </a:prstGeom>
          <a:solidFill>
            <a:srgbClr val="00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003063"/>
              </a:solidFill>
            </a:endParaRPr>
          </a:p>
        </p:txBody>
      </p:sp>
      <p:pic>
        <p:nvPicPr>
          <p:cNvPr id="8195" name="Picture 3" descr="C:\Users\User\Desktop\paski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004" y="1680"/>
            <a:ext cx="3046996" cy="68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C:\Users\User\Desktop\pasek-bialy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4323"/>
            <a:ext cx="9144000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C:\Users\User\Desktop\dziubek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6144994"/>
            <a:ext cx="1696576" cy="12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Pictures\Nowe logo\UMwG-bial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34" y="1196752"/>
            <a:ext cx="199081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2"/>
          <p:cNvSpPr txBox="1"/>
          <p:nvPr/>
        </p:nvSpPr>
        <p:spPr>
          <a:xfrm>
            <a:off x="2824014" y="1916832"/>
            <a:ext cx="2972122" cy="14401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2800" b="1" i="1" dirty="0">
                <a:solidFill>
                  <a:srgbClr val="FFFFFF"/>
                </a:solidFill>
                <a:latin typeface="Century Schoolbook" panose="02040604050505020304" pitchFamily="18" charset="0"/>
                <a:cs typeface="New Century Schoolbook"/>
              </a:rPr>
              <a:t>BIURO KARIER STUDENCKICH</a:t>
            </a:r>
            <a:endParaRPr sz="2800" b="1" i="1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312160" y="6388096"/>
            <a:ext cx="4115824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 smtClean="0">
                <a:solidFill>
                  <a:srgbClr val="003063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www.umg.edu.pl/biuro-karier-studenckich</a:t>
            </a:r>
            <a:endParaRPr lang="pl-PL" sz="1600" b="1" dirty="0">
              <a:solidFill>
                <a:srgbClr val="003063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  <a:p>
            <a:pPr marL="12700" marR="12700" algn="ctr">
              <a:lnSpc>
                <a:spcPct val="100000"/>
              </a:lnSpc>
            </a:pPr>
            <a:endParaRPr lang="pl-PL" sz="1600" b="1" dirty="0">
              <a:solidFill>
                <a:srgbClr val="003063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  <a:p>
            <a:pPr marL="12700" marR="12700" algn="ctr">
              <a:lnSpc>
                <a:spcPct val="100000"/>
              </a:lnSpc>
            </a:pPr>
            <a:endParaRPr sz="1600" b="1" dirty="0">
              <a:solidFill>
                <a:srgbClr val="003063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190255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orelDRAW" r:id="rId3" imgW="1227960" imgH="77040" progId="CorelDraw.Graphic.16">
                  <p:embed/>
                </p:oleObj>
              </mc:Choice>
              <mc:Fallback>
                <p:oleObj name="CorelDRAW" r:id="rId3" imgW="1227960" imgH="77040" progId="CorelDraw.Graphic.16">
                  <p:embed/>
                  <p:pic>
                    <p:nvPicPr>
                      <p:cNvPr id="12" name="Obi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Biuro Karier Studenckich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3419872" y="1755656"/>
            <a:ext cx="5184576" cy="427990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50000"/>
              </a:lnSpc>
            </a:pPr>
            <a:r>
              <a:rPr lang="pl-PL" sz="16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Jesteśmy dla Was, służymy wsparciem, </a:t>
            </a:r>
            <a:br>
              <a:rPr lang="pl-PL" sz="16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lang="pl-PL" sz="16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pomocą i informacją:</a:t>
            </a: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dbamy o Wasze kompetencje i atrakcyjność </a:t>
            </a:r>
            <a:b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na rynku pracy,</a:t>
            </a: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wspomagamy doradztwem 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zawodowym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,</a:t>
            </a: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wspieramy rozwój uczelni </a:t>
            </a:r>
            <a:r>
              <a:rPr lang="pl-PL" sz="1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badając losy 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jej</a:t>
            </a:r>
            <a:r>
              <a:rPr lang="pl-PL" sz="1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absolwentów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,</a:t>
            </a: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prowadzimy stronę z </a:t>
            </a:r>
            <a:r>
              <a:rPr lang="pl-PL" sz="1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aktualnymi </a:t>
            </a:r>
            <a:r>
              <a:rPr lang="pl-PL" sz="1400" b="1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ogłoszeniami </a:t>
            </a:r>
            <a:r>
              <a:rPr lang="pl-PL" sz="1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pracy, </a:t>
            </a:r>
            <a:br>
              <a:rPr lang="pl-PL" sz="1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lang="pl-PL" sz="1400" b="1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staży </a:t>
            </a:r>
            <a:r>
              <a:rPr lang="pl-PL" sz="1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i </a:t>
            </a:r>
            <a:r>
              <a:rPr lang="pl-PL" sz="1400" b="1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praktyk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,</a:t>
            </a: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rzygotowujemy </a:t>
            </a:r>
            <a:r>
              <a:rPr lang="pl-PL" sz="1400" b="1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umowy o praktykę lądową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.</a:t>
            </a: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bject 2"/>
          <p:cNvSpPr txBox="1"/>
          <p:nvPr/>
        </p:nvSpPr>
        <p:spPr>
          <a:xfrm>
            <a:off x="270186" y="6454026"/>
            <a:ext cx="4301814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www.umg.edu.pl/biuro-karier-studenckich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86" y="1903773"/>
            <a:ext cx="2962028" cy="345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27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CorelDRAW" r:id="rId3" imgW="1227960" imgH="77040" progId="CorelDraw.Graphic.16">
                  <p:embed/>
                </p:oleObj>
              </mc:Choice>
              <mc:Fallback>
                <p:oleObj name="CorelDRAW" r:id="rId3" imgW="1227960" imgH="77040" progId="CorelDraw.Graphic.16">
                  <p:embed/>
                  <p:pic>
                    <p:nvPicPr>
                      <p:cNvPr id="12" name="Obi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Biuro Karier Studenckich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3324194" y="1565873"/>
            <a:ext cx="5064229" cy="427990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50000"/>
              </a:lnSpc>
            </a:pPr>
            <a:endParaRPr lang="pl-PL" sz="1600" b="1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50000"/>
              </a:lnSpc>
            </a:pPr>
            <a:r>
              <a:rPr lang="pl-PL" sz="16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Organizujemy spotkania z pracodawcami</a:t>
            </a:r>
            <a:r>
              <a:rPr lang="pl-PL" sz="16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, </a:t>
            </a:r>
            <a:br>
              <a:rPr lang="pl-PL" sz="16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lang="pl-PL" sz="16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podczas których dowiecie się:</a:t>
            </a: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jak wygląda praca w danej firmie?</a:t>
            </a: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jakich kompetencji u kandydatów szukają </a:t>
            </a:r>
            <a:r>
              <a:rPr lang="pl-PL" sz="14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rekruterzy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?</a:t>
            </a: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jakie są ścieżki awansu?</a:t>
            </a: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jak wygląda proces rekrutacyjny?</a:t>
            </a: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czego można spodziewać się na rozmowie kwalifikacyjnej?</a:t>
            </a:r>
          </a:p>
          <a:p>
            <a:pPr marL="12700" marR="12700">
              <a:lnSpc>
                <a:spcPct val="150000"/>
              </a:lnSpc>
            </a:pPr>
            <a:endParaRPr lang="pl-PL" sz="14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50000"/>
              </a:lnSpc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B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ędziecie 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mieli okazję porozmawiać z praktykami zawodu, inżynierami i specjalistami z różnych firm.</a:t>
            </a:r>
          </a:p>
          <a:p>
            <a:pPr marL="298450" marR="1270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13499"/>
            <a:ext cx="2667372" cy="3629532"/>
          </a:xfrm>
          <a:prstGeom prst="rect">
            <a:avLst/>
          </a:prstGeom>
        </p:spPr>
      </p:pic>
      <p:sp>
        <p:nvSpPr>
          <p:cNvPr id="13" name="object 2"/>
          <p:cNvSpPr txBox="1"/>
          <p:nvPr/>
        </p:nvSpPr>
        <p:spPr>
          <a:xfrm>
            <a:off x="270186" y="6454026"/>
            <a:ext cx="4301814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www.umg.edu.pl/biuro-karier-studenckich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384488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CorelDRAW" r:id="rId3" imgW="1227960" imgH="77040" progId="CorelDraw.Graphic.16">
                  <p:embed/>
                </p:oleObj>
              </mc:Choice>
              <mc:Fallback>
                <p:oleObj name="CorelDRAW" r:id="rId3" imgW="1227960" imgH="77040" progId="CorelDraw.Graphic.16">
                  <p:embed/>
                  <p:pic>
                    <p:nvPicPr>
                      <p:cNvPr id="12" name="Obi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Biuro Karier Studenckich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3185132" y="1835181"/>
            <a:ext cx="5347307" cy="443588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50000"/>
              </a:lnSpc>
            </a:pP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 algn="just">
              <a:lnSpc>
                <a:spcPct val="150000"/>
              </a:lnSpc>
            </a:pPr>
            <a:r>
              <a:rPr lang="pl-PL" sz="16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Organizujemy warsztaty </a:t>
            </a:r>
            <a:r>
              <a:rPr lang="pl-PL" sz="16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grupowe, </a:t>
            </a:r>
            <a:r>
              <a:rPr lang="pl-PL" sz="16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podczas których:</a:t>
            </a: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n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auczycie się pisać 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dobre 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CV i list motywacyjny,</a:t>
            </a:r>
            <a:endParaRPr lang="pl-PL" sz="14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dowiecie 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się czym jest asertywność w komunikacji,</a:t>
            </a: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nauczycie się profesjonalnie kreować swój wizerunek </a:t>
            </a:r>
            <a:b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w mediach 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społecznościowych,</a:t>
            </a: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oznacie najczęściej zadawane pytania przez </a:t>
            </a:r>
            <a:r>
              <a:rPr lang="pl-PL" sz="14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rekrutera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podczas rozmowy kwalifikacyjnej.</a:t>
            </a:r>
            <a:endParaRPr lang="pl-PL" sz="14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298450" marR="127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0"/>
          <a:stretch/>
        </p:blipFill>
        <p:spPr>
          <a:xfrm>
            <a:off x="789497" y="1786232"/>
            <a:ext cx="2305054" cy="3304254"/>
          </a:xfrm>
          <a:prstGeom prst="rect">
            <a:avLst/>
          </a:prstGeom>
        </p:spPr>
      </p:pic>
      <p:sp>
        <p:nvSpPr>
          <p:cNvPr id="13" name="object 2"/>
          <p:cNvSpPr txBox="1"/>
          <p:nvPr/>
        </p:nvSpPr>
        <p:spPr>
          <a:xfrm>
            <a:off x="270186" y="6454026"/>
            <a:ext cx="4301814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www.umg.edu.pl/biuro-karier-studenckich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182905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CorelDRAW" r:id="rId3" imgW="1227960" imgH="77040" progId="CorelDraw.Graphic.16">
                  <p:embed/>
                </p:oleObj>
              </mc:Choice>
              <mc:Fallback>
                <p:oleObj name="CorelDRAW" r:id="rId3" imgW="1227960" imgH="77040" progId="CorelDraw.Graphic.16">
                  <p:embed/>
                  <p:pic>
                    <p:nvPicPr>
                      <p:cNvPr id="12" name="Obi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Biuro Karier Studenckich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2915816" y="1675579"/>
            <a:ext cx="5616624" cy="417020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50000"/>
              </a:lnSpc>
            </a:pPr>
            <a:endParaRPr lang="pl-PL" sz="14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 algn="just">
              <a:lnSpc>
                <a:spcPct val="150000"/>
              </a:lnSpc>
            </a:pPr>
            <a:r>
              <a:rPr lang="pl-PL" sz="16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W naszym biurze pracuje również </a:t>
            </a:r>
            <a:r>
              <a:rPr lang="pl-PL" sz="16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doradca zawodowy</a:t>
            </a:r>
            <a:r>
              <a:rPr lang="pl-PL" sz="16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,</a:t>
            </a:r>
            <a:r>
              <a:rPr lang="pl-PL" sz="16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6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który:</a:t>
            </a: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pomoże w zakresie planowania kariery i rozwoju osobistego,</a:t>
            </a: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zaoferuje </a:t>
            </a:r>
            <a:r>
              <a:rPr lang="pl-PL" sz="1400" b="1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konsultacje indywidualne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,</a:t>
            </a:r>
            <a:endParaRPr lang="pl-PL" sz="14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wesprze w sporządzeniu dokumentów 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aplikacyjnych (</a:t>
            </a:r>
            <a:r>
              <a:rPr lang="pl-PL" sz="1400" b="1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CV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i list motywacyjny),</a:t>
            </a:r>
            <a:endParaRPr lang="pl-PL" sz="14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pomoże przygotować 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się do </a:t>
            </a:r>
            <a:r>
              <a:rPr lang="pl-PL" sz="1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rozmowy </a:t>
            </a:r>
            <a:r>
              <a:rPr lang="pl-PL" sz="1400" b="1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kwalifikacyjnej </a:t>
            </a:r>
            <a:r>
              <a:rPr lang="pl-PL" sz="14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(symulacja rozmowy kwalifikacyjnej),</a:t>
            </a:r>
            <a:endParaRPr lang="pl-PL" sz="14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298450" marR="1270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przeprowadzi </a:t>
            </a:r>
            <a:r>
              <a:rPr lang="pl-PL" sz="1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badanie kompetencji zawodowych</a:t>
            </a:r>
            <a:r>
              <a:rPr lang="pl-PL" sz="14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.</a:t>
            </a:r>
          </a:p>
          <a:p>
            <a:pPr marL="298450" marR="1270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bject 2"/>
          <p:cNvSpPr txBox="1"/>
          <p:nvPr/>
        </p:nvSpPr>
        <p:spPr>
          <a:xfrm>
            <a:off x="270186" y="6454026"/>
            <a:ext cx="4301814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www.umg.edu.pl/biuro-karier-studenckich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332861" y="2123471"/>
            <a:ext cx="2088232" cy="2668464"/>
          </a:xfrm>
          <a:prstGeom prst="rect">
            <a:avLst/>
          </a:prstGeom>
          <a:solidFill>
            <a:srgbClr val="0030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900" b="1" dirty="0">
                <a:ln>
                  <a:noFill/>
                </a:ln>
                <a:solidFill>
                  <a:srgbClr val="FFFFFF"/>
                </a:solidFill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NASZ ZESPÓŁ</a:t>
            </a:r>
            <a:r>
              <a:rPr lang="pl-PL" sz="900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9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900" b="1" dirty="0">
                <a:ln>
                  <a:noFill/>
                </a:ln>
                <a:solidFill>
                  <a:srgbClr val="FFFFFF"/>
                </a:solidFill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900" b="1" dirty="0">
                <a:ln>
                  <a:noFill/>
                </a:ln>
                <a:solidFill>
                  <a:srgbClr val="FFFFFF"/>
                </a:solidFill>
                <a:effectLst/>
                <a:latin typeface="Century Schoolbook"/>
                <a:ea typeface="Calibri"/>
                <a:cs typeface="Times New Roman"/>
              </a:rPr>
              <a:t>Edyta Augustyniak</a:t>
            </a:r>
            <a:r>
              <a:rPr lang="pl-PL" sz="900" b="1" dirty="0">
                <a:ln>
                  <a:noFill/>
                </a:ln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900" b="1" dirty="0">
                <a:ln>
                  <a:noFill/>
                </a:ln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900" b="1" dirty="0">
                <a:solidFill>
                  <a:srgbClr val="FFFFFF"/>
                </a:solidFill>
                <a:latin typeface="Century Schoolbook"/>
                <a:ea typeface="Calibri"/>
                <a:cs typeface="Times New Roman"/>
              </a:rPr>
              <a:t>specjalista</a:t>
            </a:r>
            <a:r>
              <a:rPr lang="pl-PL" sz="900" b="1" dirty="0">
                <a:ln>
                  <a:noFill/>
                </a:ln>
                <a:solidFill>
                  <a:srgbClr val="FFFFFF"/>
                </a:solidFill>
                <a:effectLst/>
                <a:latin typeface="Century Schoolbook"/>
                <a:ea typeface="Calibri"/>
                <a:cs typeface="Times New Roman"/>
              </a:rPr>
              <a:t>       </a:t>
            </a:r>
            <a:r>
              <a:rPr lang="pl-PL" sz="900" b="1" dirty="0">
                <a:ln>
                  <a:noFill/>
                </a:ln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900" b="1" dirty="0">
                <a:ln>
                  <a:noFill/>
                </a:ln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900" b="1" dirty="0">
                <a:ln>
                  <a:noFill/>
                </a:ln>
                <a:solidFill>
                  <a:srgbClr val="FFFFFF"/>
                </a:solidFill>
                <a:effectLst/>
                <a:latin typeface="Century Schoolbook"/>
                <a:ea typeface="Calibri"/>
                <a:cs typeface="Times New Roman"/>
              </a:rPr>
              <a:t>pok. </a:t>
            </a:r>
            <a:r>
              <a:rPr lang="pl-PL" sz="900" b="1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Schoolbook"/>
                <a:ea typeface="Calibri"/>
                <a:cs typeface="Times New Roman"/>
              </a:rPr>
              <a:t>B105</a:t>
            </a:r>
            <a:endParaRPr lang="pl-PL" sz="900" dirty="0">
              <a:effectLst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endParaRPr lang="pl-PL" sz="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900" b="1" dirty="0">
                <a:latin typeface="Century Schoolbook"/>
                <a:ea typeface="Calibri"/>
                <a:cs typeface="Times New Roman"/>
              </a:rPr>
              <a:t>Katarzyna </a:t>
            </a:r>
            <a:r>
              <a:rPr lang="pl-PL" sz="900" b="1" dirty="0" err="1">
                <a:latin typeface="Century Schoolbook"/>
                <a:ea typeface="Calibri"/>
                <a:cs typeface="Times New Roman"/>
              </a:rPr>
              <a:t>Bubula</a:t>
            </a:r>
            <a:r>
              <a:rPr lang="pl-PL" sz="900" b="1" dirty="0">
                <a:ln>
                  <a:noFill/>
                </a:ln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900" b="1" dirty="0">
                <a:ln>
                  <a:noFill/>
                </a:ln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900" b="1" dirty="0">
                <a:ln>
                  <a:noFill/>
                </a:ln>
                <a:solidFill>
                  <a:srgbClr val="FFFFFF"/>
                </a:solidFill>
                <a:effectLst/>
                <a:latin typeface="Century Schoolbook"/>
                <a:ea typeface="Calibri"/>
                <a:cs typeface="Times New Roman"/>
              </a:rPr>
              <a:t>doradca zawodowy</a:t>
            </a:r>
            <a:r>
              <a:rPr lang="pl-PL" sz="900" b="1" dirty="0">
                <a:ln>
                  <a:noFill/>
                </a:ln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900" b="1" dirty="0">
                <a:ln>
                  <a:noFill/>
                </a:ln>
                <a:effectLst/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900" b="1" dirty="0">
                <a:ln>
                  <a:noFill/>
                </a:ln>
                <a:solidFill>
                  <a:srgbClr val="FFFFFF"/>
                </a:solidFill>
                <a:effectLst/>
                <a:latin typeface="Century Schoolbook"/>
                <a:ea typeface="Calibri"/>
                <a:cs typeface="Times New Roman"/>
              </a:rPr>
              <a:t>pok. </a:t>
            </a:r>
            <a:r>
              <a:rPr lang="pl-PL" sz="900" b="1" dirty="0">
                <a:solidFill>
                  <a:srgbClr val="FFFFFF"/>
                </a:solidFill>
                <a:latin typeface="Century Schoolbook"/>
                <a:ea typeface="Calibri"/>
                <a:cs typeface="Times New Roman"/>
              </a:rPr>
              <a:t>B105</a:t>
            </a:r>
            <a:endParaRPr lang="pl-PL" sz="900" dirty="0">
              <a:effectLst/>
              <a:latin typeface="Century Schoolbook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</a:pPr>
            <a:endParaRPr lang="pl-PL" sz="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3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10"/>
          <p:cNvSpPr txBox="1"/>
          <p:nvPr/>
        </p:nvSpPr>
        <p:spPr>
          <a:xfrm>
            <a:off x="862683" y="607798"/>
            <a:ext cx="8029797" cy="4536504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pPr marL="12700" marR="12700">
              <a:lnSpc>
                <a:spcPct val="100000"/>
              </a:lnSpc>
            </a:pPr>
            <a:endParaRPr lang="pl-PL" sz="2000" b="1" i="1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endParaRPr lang="pl-PL" sz="2000" b="1" i="1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r>
              <a:rPr lang="pl-PL" sz="2000" b="1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Chcesz wiedzieć więcej? </a:t>
            </a:r>
          </a:p>
          <a:p>
            <a:pPr marL="12700" marR="12700">
              <a:lnSpc>
                <a:spcPct val="100000"/>
              </a:lnSpc>
            </a:pPr>
            <a:endParaRPr lang="pl-PL" sz="2000" b="1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r>
              <a:rPr lang="pl-PL" sz="2000" b="1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Pisz, dzwoń lub przyjdź do nas osobiście!</a:t>
            </a:r>
          </a:p>
          <a:p>
            <a:pPr marL="12700" marR="12700">
              <a:lnSpc>
                <a:spcPct val="100000"/>
              </a:lnSpc>
            </a:pPr>
            <a:endParaRPr lang="pl-PL" sz="1600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endParaRPr lang="pl-PL" sz="1600" b="1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r>
              <a:rPr lang="pl-PL" sz="1600" b="1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				Biuro Karier Studenckich              </a:t>
            </a:r>
          </a:p>
          <a:p>
            <a:pPr marL="12700" marR="12700">
              <a:lnSpc>
                <a:spcPct val="100000"/>
              </a:lnSpc>
            </a:pPr>
            <a:r>
              <a:rPr lang="pl-PL" sz="16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				</a:t>
            </a:r>
            <a:r>
              <a:rPr lang="pl-PL" sz="14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mieści się w budynku głównym UMG     </a:t>
            </a:r>
          </a:p>
          <a:p>
            <a:pPr marL="12700" marR="12700">
              <a:lnSpc>
                <a:spcPct val="100000"/>
              </a:lnSpc>
            </a:pPr>
            <a:r>
              <a:rPr lang="pl-PL" sz="14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				przy ulicy Morskiej 81-87</a:t>
            </a:r>
            <a:r>
              <a:rPr lang="pl-PL" sz="16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</a:p>
          <a:p>
            <a:pPr marL="12700" marR="12700">
              <a:lnSpc>
                <a:spcPct val="100000"/>
              </a:lnSpc>
            </a:pPr>
            <a:r>
              <a:rPr lang="pl-PL" sz="1600" dirty="0">
                <a:solidFill>
                  <a:srgbClr val="024974"/>
                </a:solidFill>
                <a:latin typeface="Century Schoolbook"/>
                <a:cs typeface="New Century Schoolbook"/>
              </a:rPr>
              <a:t>				pokój </a:t>
            </a:r>
            <a:r>
              <a:rPr lang="pl-PL" sz="1600" b="1" dirty="0">
                <a:solidFill>
                  <a:srgbClr val="024974"/>
                </a:solidFill>
                <a:latin typeface="Century Schoolbook"/>
                <a:cs typeface="New Century Schoolbook"/>
              </a:rPr>
              <a:t>B105</a:t>
            </a:r>
            <a:r>
              <a:rPr lang="pl-PL" sz="1600" dirty="0">
                <a:solidFill>
                  <a:srgbClr val="024974"/>
                </a:solidFill>
                <a:latin typeface="Century Schoolbook"/>
                <a:cs typeface="New Century Schoolbook"/>
              </a:rPr>
              <a:t>.   </a:t>
            </a:r>
          </a:p>
          <a:p>
            <a:pPr marL="12700" marR="12700">
              <a:lnSpc>
                <a:spcPct val="100000"/>
              </a:lnSpc>
            </a:pPr>
            <a:r>
              <a:rPr lang="pl-PL" sz="16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				      </a:t>
            </a:r>
          </a:p>
          <a:p>
            <a:pPr marL="12700" marR="12700"/>
            <a:r>
              <a:rPr lang="pl-PL" sz="1600" b="1" dirty="0">
                <a:solidFill>
                  <a:srgbClr val="024974"/>
                </a:solidFill>
                <a:latin typeface="Century Schoolbook"/>
                <a:cs typeface="New Century Schoolbook"/>
              </a:rPr>
              <a:t>				    </a:t>
            </a:r>
            <a:r>
              <a:rPr lang="pl-PL" sz="1600" dirty="0">
                <a:solidFill>
                  <a:srgbClr val="024974"/>
                </a:solidFill>
                <a:latin typeface="Century Schoolbook"/>
                <a:cs typeface="New Century Schoolbook"/>
              </a:rPr>
              <a:t>58 5586 224   </a:t>
            </a:r>
          </a:p>
          <a:p>
            <a:pPr marL="12700" marR="12700">
              <a:lnSpc>
                <a:spcPct val="100000"/>
              </a:lnSpc>
            </a:pPr>
            <a:r>
              <a:rPr lang="pl-PL" sz="16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       				    bks@umg.edu.pl</a:t>
            </a:r>
            <a:r>
              <a:rPr lang="pl-PL" sz="1600" b="1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endParaRPr lang="pl-PL" sz="1600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r>
              <a:rPr lang="pl-PL" sz="16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				    www.umg.edu.pl/biuro-karier-studenckich</a:t>
            </a:r>
          </a:p>
          <a:p>
            <a:pPr marL="12700" marR="12700">
              <a:lnSpc>
                <a:spcPct val="100000"/>
              </a:lnSpc>
            </a:pPr>
            <a:r>
              <a:rPr lang="pl-PL" sz="1600" b="1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				    </a:t>
            </a:r>
            <a:r>
              <a:rPr lang="pl-PL" sz="16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www.facebook.com/bksumg</a:t>
            </a:r>
          </a:p>
          <a:p>
            <a:pPr marL="12700" marR="12700">
              <a:lnSpc>
                <a:spcPct val="100000"/>
              </a:lnSpc>
            </a:pPr>
            <a:r>
              <a:rPr lang="pl-PL" sz="16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           </a:t>
            </a: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67077"/>
              </p:ext>
            </p:extLst>
          </p:nvPr>
        </p:nvGraphicFramePr>
        <p:xfrm>
          <a:off x="755576" y="5589240"/>
          <a:ext cx="7888283" cy="188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CorelDRAW" r:id="rId3" imgW="2323440" imgH="44280" progId="CorelDraw.Graphic.16">
                  <p:embed/>
                </p:oleObj>
              </mc:Choice>
              <mc:Fallback>
                <p:oleObj name="CorelDRAW" r:id="rId3" imgW="2323440" imgH="44280" progId="CorelDraw.Graphic.16">
                  <p:embed/>
                  <p:pic>
                    <p:nvPicPr>
                      <p:cNvPr id="3" name="Obi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589240"/>
                        <a:ext cx="7888283" cy="1884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bject 2"/>
          <p:cNvSpPr txBox="1"/>
          <p:nvPr/>
        </p:nvSpPr>
        <p:spPr>
          <a:xfrm>
            <a:off x="862683" y="5764017"/>
            <a:ext cx="1589351" cy="56648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 Morski w Gdyni</a:t>
            </a:r>
          </a:p>
          <a:p>
            <a:pPr marL="12700" marR="12700">
              <a:lnSpc>
                <a:spcPct val="100000"/>
              </a:lnSpc>
            </a:pPr>
            <a:r>
              <a:rPr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ul</a:t>
            </a: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.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Morska 81-87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81-225 Gdynia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5" name="object 3"/>
          <p:cNvSpPr txBox="1"/>
          <p:nvPr/>
        </p:nvSpPr>
        <p:spPr>
          <a:xfrm>
            <a:off x="3677986" y="5820755"/>
            <a:ext cx="1758110" cy="42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6" name="object 7"/>
          <p:cNvSpPr/>
          <p:nvPr/>
        </p:nvSpPr>
        <p:spPr>
          <a:xfrm>
            <a:off x="4492510" y="3920391"/>
            <a:ext cx="129062" cy="125002"/>
          </a:xfrm>
          <a:custGeom>
            <a:avLst/>
            <a:gdLst/>
            <a:ahLst/>
            <a:cxnLst/>
            <a:rect l="l" t="t" r="r" b="b"/>
            <a:pathLst>
              <a:path w="73964" h="71637">
                <a:moveTo>
                  <a:pt x="16564" y="47279"/>
                </a:moveTo>
                <a:lnTo>
                  <a:pt x="5544" y="51554"/>
                </a:lnTo>
                <a:lnTo>
                  <a:pt x="0" y="61135"/>
                </a:lnTo>
                <a:lnTo>
                  <a:pt x="4564" y="68318"/>
                </a:lnTo>
                <a:lnTo>
                  <a:pt x="11423" y="71637"/>
                </a:lnTo>
                <a:lnTo>
                  <a:pt x="20962" y="71115"/>
                </a:lnTo>
                <a:lnTo>
                  <a:pt x="32415" y="66646"/>
                </a:lnTo>
                <a:lnTo>
                  <a:pt x="45011" y="58127"/>
                </a:lnTo>
                <a:lnTo>
                  <a:pt x="49952" y="52727"/>
                </a:lnTo>
                <a:lnTo>
                  <a:pt x="23720" y="52727"/>
                </a:lnTo>
                <a:lnTo>
                  <a:pt x="16564" y="47279"/>
                </a:lnTo>
                <a:close/>
              </a:path>
              <a:path w="73964" h="71637">
                <a:moveTo>
                  <a:pt x="57174" y="0"/>
                </a:moveTo>
                <a:lnTo>
                  <a:pt x="49081" y="12896"/>
                </a:lnTo>
                <a:lnTo>
                  <a:pt x="51212" y="19729"/>
                </a:lnTo>
                <a:lnTo>
                  <a:pt x="52593" y="28416"/>
                </a:lnTo>
                <a:lnTo>
                  <a:pt x="45745" y="38227"/>
                </a:lnTo>
                <a:lnTo>
                  <a:pt x="42641" y="41448"/>
                </a:lnTo>
                <a:lnTo>
                  <a:pt x="31836" y="50773"/>
                </a:lnTo>
                <a:lnTo>
                  <a:pt x="23720" y="52727"/>
                </a:lnTo>
                <a:lnTo>
                  <a:pt x="49952" y="52727"/>
                </a:lnTo>
                <a:lnTo>
                  <a:pt x="58681" y="43190"/>
                </a:lnTo>
                <a:lnTo>
                  <a:pt x="67703" y="30161"/>
                </a:lnTo>
                <a:lnTo>
                  <a:pt x="72617" y="19413"/>
                </a:lnTo>
                <a:lnTo>
                  <a:pt x="73964" y="11318"/>
                </a:lnTo>
                <a:lnTo>
                  <a:pt x="72285" y="6248"/>
                </a:lnTo>
                <a:lnTo>
                  <a:pt x="65591" y="16"/>
                </a:lnTo>
                <a:lnTo>
                  <a:pt x="57174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9"/>
          <p:cNvSpPr/>
          <p:nvPr/>
        </p:nvSpPr>
        <p:spPr>
          <a:xfrm>
            <a:off x="4486718" y="4163562"/>
            <a:ext cx="170157" cy="107519"/>
          </a:xfrm>
          <a:custGeom>
            <a:avLst/>
            <a:gdLst/>
            <a:ahLst/>
            <a:cxnLst/>
            <a:rect l="l" t="t" r="r" b="b"/>
            <a:pathLst>
              <a:path w="85217" h="53848">
                <a:moveTo>
                  <a:pt x="1638" y="13385"/>
                </a:moveTo>
                <a:lnTo>
                  <a:pt x="1651" y="51346"/>
                </a:lnTo>
                <a:lnTo>
                  <a:pt x="4241" y="53848"/>
                </a:lnTo>
                <a:lnTo>
                  <a:pt x="82613" y="53848"/>
                </a:lnTo>
                <a:lnTo>
                  <a:pt x="85204" y="51346"/>
                </a:lnTo>
                <a:lnTo>
                  <a:pt x="85210" y="33845"/>
                </a:lnTo>
                <a:lnTo>
                  <a:pt x="40792" y="33845"/>
                </a:lnTo>
                <a:lnTo>
                  <a:pt x="1638" y="13385"/>
                </a:lnTo>
                <a:close/>
              </a:path>
              <a:path w="85217" h="53848">
                <a:moveTo>
                  <a:pt x="85217" y="13385"/>
                </a:moveTo>
                <a:lnTo>
                  <a:pt x="46050" y="33845"/>
                </a:lnTo>
                <a:lnTo>
                  <a:pt x="85210" y="33845"/>
                </a:lnTo>
                <a:lnTo>
                  <a:pt x="85217" y="13385"/>
                </a:lnTo>
                <a:close/>
              </a:path>
              <a:path w="85217" h="53848">
                <a:moveTo>
                  <a:pt x="86855" y="0"/>
                </a:moveTo>
                <a:lnTo>
                  <a:pt x="0" y="0"/>
                </a:lnTo>
                <a:lnTo>
                  <a:pt x="2133" y="3822"/>
                </a:lnTo>
                <a:lnTo>
                  <a:pt x="40386" y="24371"/>
                </a:lnTo>
                <a:lnTo>
                  <a:pt x="41897" y="24676"/>
                </a:lnTo>
                <a:lnTo>
                  <a:pt x="44945" y="24676"/>
                </a:lnTo>
                <a:lnTo>
                  <a:pt x="46469" y="24371"/>
                </a:lnTo>
                <a:lnTo>
                  <a:pt x="84709" y="3822"/>
                </a:lnTo>
                <a:lnTo>
                  <a:pt x="86855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4"/>
          <p:cNvSpPr txBox="1"/>
          <p:nvPr/>
        </p:nvSpPr>
        <p:spPr>
          <a:xfrm>
            <a:off x="6202043" y="5849790"/>
            <a:ext cx="2402405" cy="6035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www.umg.edu.pl </a:t>
            </a:r>
            <a:b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facebook.com/</a:t>
            </a:r>
            <a:r>
              <a:rPr lang="pl-PL"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Uniwersytet.Morski.w.Gdyni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1" name="object 6"/>
          <p:cNvSpPr/>
          <p:nvPr/>
        </p:nvSpPr>
        <p:spPr>
          <a:xfrm>
            <a:off x="4468413" y="4389250"/>
            <a:ext cx="173158" cy="176382"/>
          </a:xfrm>
          <a:custGeom>
            <a:avLst/>
            <a:gdLst/>
            <a:ahLst/>
            <a:cxnLst/>
            <a:rect l="l" t="t" r="r" b="b"/>
            <a:pathLst>
              <a:path w="86191" h="87796">
                <a:moveTo>
                  <a:pt x="42420" y="0"/>
                </a:moveTo>
                <a:lnTo>
                  <a:pt x="28249" y="2309"/>
                </a:lnTo>
                <a:lnTo>
                  <a:pt x="15950" y="8732"/>
                </a:lnTo>
                <a:lnTo>
                  <a:pt x="6282" y="18513"/>
                </a:lnTo>
                <a:lnTo>
                  <a:pt x="0" y="30895"/>
                </a:lnTo>
                <a:lnTo>
                  <a:pt x="688" y="47548"/>
                </a:lnTo>
                <a:lnTo>
                  <a:pt x="20842" y="83063"/>
                </a:lnTo>
                <a:lnTo>
                  <a:pt x="31773" y="87796"/>
                </a:lnTo>
                <a:lnTo>
                  <a:pt x="49008" y="86594"/>
                </a:lnTo>
                <a:lnTo>
                  <a:pt x="61338" y="82562"/>
                </a:lnTo>
                <a:lnTo>
                  <a:pt x="38242" y="82562"/>
                </a:lnTo>
                <a:lnTo>
                  <a:pt x="34229" y="81876"/>
                </a:lnTo>
                <a:lnTo>
                  <a:pt x="30470" y="80632"/>
                </a:lnTo>
                <a:lnTo>
                  <a:pt x="32743" y="79425"/>
                </a:lnTo>
                <a:lnTo>
                  <a:pt x="32984" y="77863"/>
                </a:lnTo>
                <a:lnTo>
                  <a:pt x="37417" y="77673"/>
                </a:lnTo>
                <a:lnTo>
                  <a:pt x="39347" y="76860"/>
                </a:lnTo>
                <a:lnTo>
                  <a:pt x="44389" y="75755"/>
                </a:lnTo>
                <a:lnTo>
                  <a:pt x="48618" y="73355"/>
                </a:lnTo>
                <a:lnTo>
                  <a:pt x="55489" y="72783"/>
                </a:lnTo>
                <a:lnTo>
                  <a:pt x="75532" y="72783"/>
                </a:lnTo>
                <a:lnTo>
                  <a:pt x="75830" y="72402"/>
                </a:lnTo>
                <a:lnTo>
                  <a:pt x="28793" y="72402"/>
                </a:lnTo>
                <a:lnTo>
                  <a:pt x="22913" y="64795"/>
                </a:lnTo>
                <a:lnTo>
                  <a:pt x="22913" y="62039"/>
                </a:lnTo>
                <a:lnTo>
                  <a:pt x="21497" y="57543"/>
                </a:lnTo>
                <a:lnTo>
                  <a:pt x="21389" y="48996"/>
                </a:lnTo>
                <a:lnTo>
                  <a:pt x="14341" y="48996"/>
                </a:lnTo>
                <a:lnTo>
                  <a:pt x="14341" y="38519"/>
                </a:lnTo>
                <a:lnTo>
                  <a:pt x="18163" y="36055"/>
                </a:lnTo>
                <a:lnTo>
                  <a:pt x="16462" y="31318"/>
                </a:lnTo>
                <a:lnTo>
                  <a:pt x="9756" y="31229"/>
                </a:lnTo>
                <a:lnTo>
                  <a:pt x="6962" y="30937"/>
                </a:lnTo>
                <a:lnTo>
                  <a:pt x="13774" y="19639"/>
                </a:lnTo>
                <a:lnTo>
                  <a:pt x="23977" y="11363"/>
                </a:lnTo>
                <a:lnTo>
                  <a:pt x="36656" y="7013"/>
                </a:lnTo>
                <a:lnTo>
                  <a:pt x="37201" y="6934"/>
                </a:lnTo>
                <a:lnTo>
                  <a:pt x="64834" y="6934"/>
                </a:lnTo>
                <a:lnTo>
                  <a:pt x="61053" y="4256"/>
                </a:lnTo>
                <a:lnTo>
                  <a:pt x="48824" y="464"/>
                </a:lnTo>
                <a:lnTo>
                  <a:pt x="42420" y="0"/>
                </a:lnTo>
                <a:close/>
              </a:path>
              <a:path w="86191" h="87796">
                <a:moveTo>
                  <a:pt x="75532" y="72783"/>
                </a:moveTo>
                <a:lnTo>
                  <a:pt x="55489" y="72783"/>
                </a:lnTo>
                <a:lnTo>
                  <a:pt x="61699" y="73202"/>
                </a:lnTo>
                <a:lnTo>
                  <a:pt x="63375" y="76238"/>
                </a:lnTo>
                <a:lnTo>
                  <a:pt x="57356" y="80238"/>
                </a:lnTo>
                <a:lnTo>
                  <a:pt x="50155" y="82562"/>
                </a:lnTo>
                <a:lnTo>
                  <a:pt x="61338" y="82562"/>
                </a:lnTo>
                <a:lnTo>
                  <a:pt x="63225" y="81945"/>
                </a:lnTo>
                <a:lnTo>
                  <a:pt x="74267" y="74405"/>
                </a:lnTo>
                <a:lnTo>
                  <a:pt x="75532" y="72783"/>
                </a:lnTo>
                <a:close/>
              </a:path>
              <a:path w="86191" h="87796">
                <a:moveTo>
                  <a:pt x="34775" y="47548"/>
                </a:moveTo>
                <a:lnTo>
                  <a:pt x="32603" y="55714"/>
                </a:lnTo>
                <a:lnTo>
                  <a:pt x="31625" y="60185"/>
                </a:lnTo>
                <a:lnTo>
                  <a:pt x="31448" y="63893"/>
                </a:lnTo>
                <a:lnTo>
                  <a:pt x="33149" y="72402"/>
                </a:lnTo>
                <a:lnTo>
                  <a:pt x="75830" y="72402"/>
                </a:lnTo>
                <a:lnTo>
                  <a:pt x="79507" y="67690"/>
                </a:lnTo>
                <a:lnTo>
                  <a:pt x="72557" y="67690"/>
                </a:lnTo>
                <a:lnTo>
                  <a:pt x="71160" y="66586"/>
                </a:lnTo>
                <a:lnTo>
                  <a:pt x="69808" y="63893"/>
                </a:lnTo>
                <a:lnTo>
                  <a:pt x="69746" y="63524"/>
                </a:lnTo>
                <a:lnTo>
                  <a:pt x="72481" y="57543"/>
                </a:lnTo>
                <a:lnTo>
                  <a:pt x="72850" y="50457"/>
                </a:lnTo>
                <a:lnTo>
                  <a:pt x="72599" y="48285"/>
                </a:lnTo>
                <a:lnTo>
                  <a:pt x="41849" y="48285"/>
                </a:lnTo>
                <a:lnTo>
                  <a:pt x="34775" y="47548"/>
                </a:lnTo>
                <a:close/>
              </a:path>
              <a:path w="86191" h="87796">
                <a:moveTo>
                  <a:pt x="67093" y="8534"/>
                </a:moveTo>
                <a:lnTo>
                  <a:pt x="54485" y="8534"/>
                </a:lnTo>
                <a:lnTo>
                  <a:pt x="66227" y="14976"/>
                </a:lnTo>
                <a:lnTo>
                  <a:pt x="74972" y="24981"/>
                </a:lnTo>
                <a:lnTo>
                  <a:pt x="79782" y="37616"/>
                </a:lnTo>
                <a:lnTo>
                  <a:pt x="80419" y="44564"/>
                </a:lnTo>
                <a:lnTo>
                  <a:pt x="80419" y="53251"/>
                </a:lnTo>
                <a:lnTo>
                  <a:pt x="77472" y="61277"/>
                </a:lnTo>
                <a:lnTo>
                  <a:pt x="72557" y="67690"/>
                </a:lnTo>
                <a:lnTo>
                  <a:pt x="79507" y="67690"/>
                </a:lnTo>
                <a:lnTo>
                  <a:pt x="81975" y="64529"/>
                </a:lnTo>
                <a:lnTo>
                  <a:pt x="86191" y="52874"/>
                </a:lnTo>
                <a:lnTo>
                  <a:pt x="84712" y="36880"/>
                </a:lnTo>
                <a:lnTo>
                  <a:pt x="84591" y="36055"/>
                </a:lnTo>
                <a:lnTo>
                  <a:pt x="79555" y="22390"/>
                </a:lnTo>
                <a:lnTo>
                  <a:pt x="71493" y="11650"/>
                </a:lnTo>
                <a:lnTo>
                  <a:pt x="67093" y="8534"/>
                </a:lnTo>
                <a:close/>
              </a:path>
              <a:path w="86191" h="87796">
                <a:moveTo>
                  <a:pt x="21389" y="48920"/>
                </a:moveTo>
                <a:lnTo>
                  <a:pt x="14341" y="48996"/>
                </a:lnTo>
                <a:lnTo>
                  <a:pt x="21389" y="48996"/>
                </a:lnTo>
                <a:close/>
              </a:path>
              <a:path w="86191" h="87796">
                <a:moveTo>
                  <a:pt x="58615" y="28130"/>
                </a:moveTo>
                <a:lnTo>
                  <a:pt x="24526" y="28130"/>
                </a:lnTo>
                <a:lnTo>
                  <a:pt x="28209" y="28155"/>
                </a:lnTo>
                <a:lnTo>
                  <a:pt x="30393" y="28930"/>
                </a:lnTo>
                <a:lnTo>
                  <a:pt x="38731" y="31213"/>
                </a:lnTo>
                <a:lnTo>
                  <a:pt x="44314" y="40871"/>
                </a:lnTo>
                <a:lnTo>
                  <a:pt x="41849" y="48285"/>
                </a:lnTo>
                <a:lnTo>
                  <a:pt x="72599" y="48285"/>
                </a:lnTo>
                <a:lnTo>
                  <a:pt x="72215" y="44945"/>
                </a:lnTo>
                <a:lnTo>
                  <a:pt x="70779" y="38290"/>
                </a:lnTo>
                <a:lnTo>
                  <a:pt x="62994" y="38163"/>
                </a:lnTo>
                <a:lnTo>
                  <a:pt x="60327" y="36880"/>
                </a:lnTo>
                <a:lnTo>
                  <a:pt x="58016" y="32270"/>
                </a:lnTo>
                <a:lnTo>
                  <a:pt x="58615" y="28130"/>
                </a:lnTo>
                <a:close/>
              </a:path>
              <a:path w="86191" h="87796">
                <a:moveTo>
                  <a:pt x="27892" y="13233"/>
                </a:moveTo>
                <a:lnTo>
                  <a:pt x="24463" y="18745"/>
                </a:lnTo>
                <a:lnTo>
                  <a:pt x="18913" y="22720"/>
                </a:lnTo>
                <a:lnTo>
                  <a:pt x="18913" y="26695"/>
                </a:lnTo>
                <a:lnTo>
                  <a:pt x="21719" y="29057"/>
                </a:lnTo>
                <a:lnTo>
                  <a:pt x="24526" y="28130"/>
                </a:lnTo>
                <a:lnTo>
                  <a:pt x="58615" y="28130"/>
                </a:lnTo>
                <a:lnTo>
                  <a:pt x="59340" y="23125"/>
                </a:lnTo>
                <a:lnTo>
                  <a:pt x="60307" y="21653"/>
                </a:lnTo>
                <a:lnTo>
                  <a:pt x="53952" y="21653"/>
                </a:lnTo>
                <a:lnTo>
                  <a:pt x="53147" y="13627"/>
                </a:lnTo>
                <a:lnTo>
                  <a:pt x="29263" y="13627"/>
                </a:lnTo>
                <a:lnTo>
                  <a:pt x="27892" y="13233"/>
                </a:lnTo>
                <a:close/>
              </a:path>
              <a:path w="86191" h="87796">
                <a:moveTo>
                  <a:pt x="60886" y="14020"/>
                </a:moveTo>
                <a:lnTo>
                  <a:pt x="53952" y="21653"/>
                </a:lnTo>
                <a:lnTo>
                  <a:pt x="60307" y="21653"/>
                </a:lnTo>
                <a:lnTo>
                  <a:pt x="63201" y="17251"/>
                </a:lnTo>
                <a:lnTo>
                  <a:pt x="60886" y="14020"/>
                </a:lnTo>
                <a:close/>
              </a:path>
              <a:path w="86191" h="87796">
                <a:moveTo>
                  <a:pt x="64834" y="6934"/>
                </a:moveTo>
                <a:lnTo>
                  <a:pt x="37201" y="6934"/>
                </a:lnTo>
                <a:lnTo>
                  <a:pt x="36286" y="8699"/>
                </a:lnTo>
                <a:lnTo>
                  <a:pt x="33886" y="9423"/>
                </a:lnTo>
                <a:lnTo>
                  <a:pt x="29263" y="13627"/>
                </a:lnTo>
                <a:lnTo>
                  <a:pt x="53147" y="13627"/>
                </a:lnTo>
                <a:lnTo>
                  <a:pt x="52860" y="10756"/>
                </a:lnTo>
                <a:lnTo>
                  <a:pt x="53558" y="9664"/>
                </a:lnTo>
                <a:lnTo>
                  <a:pt x="54485" y="8534"/>
                </a:lnTo>
                <a:lnTo>
                  <a:pt x="67093" y="8534"/>
                </a:lnTo>
                <a:lnTo>
                  <a:pt x="64834" y="693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46" y="2549479"/>
            <a:ext cx="2591162" cy="1371791"/>
          </a:xfrm>
          <a:prstGeom prst="rect">
            <a:avLst/>
          </a:prstGeom>
        </p:spPr>
      </p:pic>
      <p:sp>
        <p:nvSpPr>
          <p:cNvPr id="18" name="object 5"/>
          <p:cNvSpPr/>
          <p:nvPr/>
        </p:nvSpPr>
        <p:spPr>
          <a:xfrm>
            <a:off x="4506719" y="4616077"/>
            <a:ext cx="96546" cy="173784"/>
          </a:xfrm>
          <a:custGeom>
            <a:avLst/>
            <a:gdLst/>
            <a:ahLst/>
            <a:cxnLst/>
            <a:rect l="l" t="t" r="r" b="b"/>
            <a:pathLst>
              <a:path w="46418" h="83553">
                <a:moveTo>
                  <a:pt x="29844" y="42570"/>
                </a:moveTo>
                <a:lnTo>
                  <a:pt x="14185" y="42570"/>
                </a:lnTo>
                <a:lnTo>
                  <a:pt x="14185" y="83553"/>
                </a:lnTo>
                <a:lnTo>
                  <a:pt x="29844" y="83553"/>
                </a:lnTo>
                <a:lnTo>
                  <a:pt x="29844" y="42570"/>
                </a:lnTo>
                <a:close/>
              </a:path>
              <a:path w="46418" h="83553">
                <a:moveTo>
                  <a:pt x="46418" y="28930"/>
                </a:moveTo>
                <a:lnTo>
                  <a:pt x="0" y="28930"/>
                </a:lnTo>
                <a:lnTo>
                  <a:pt x="0" y="42570"/>
                </a:lnTo>
                <a:lnTo>
                  <a:pt x="46418" y="42570"/>
                </a:lnTo>
                <a:lnTo>
                  <a:pt x="46418" y="28930"/>
                </a:lnTo>
                <a:close/>
              </a:path>
              <a:path w="46418" h="83553">
                <a:moveTo>
                  <a:pt x="46418" y="0"/>
                </a:moveTo>
                <a:lnTo>
                  <a:pt x="29962" y="273"/>
                </a:lnTo>
                <a:lnTo>
                  <a:pt x="18588" y="7303"/>
                </a:lnTo>
                <a:lnTo>
                  <a:pt x="14185" y="20891"/>
                </a:lnTo>
                <a:lnTo>
                  <a:pt x="14185" y="28930"/>
                </a:lnTo>
                <a:lnTo>
                  <a:pt x="29844" y="28930"/>
                </a:lnTo>
                <a:lnTo>
                  <a:pt x="29844" y="16586"/>
                </a:lnTo>
                <a:lnTo>
                  <a:pt x="31597" y="14528"/>
                </a:lnTo>
                <a:lnTo>
                  <a:pt x="46418" y="14528"/>
                </a:lnTo>
                <a:lnTo>
                  <a:pt x="46418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275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43AFCCF3EE874F8155C4AACB06E054" ma:contentTypeVersion="15" ma:contentTypeDescription="Utwórz nowy dokument." ma:contentTypeScope="" ma:versionID="c83948a722fe9ef99708eb195f1786be">
  <xsd:schema xmlns:xsd="http://www.w3.org/2001/XMLSchema" xmlns:xs="http://www.w3.org/2001/XMLSchema" xmlns:p="http://schemas.microsoft.com/office/2006/metadata/properties" xmlns:ns2="87d6e0c4-8972-43f7-a60a-75b3b498985c" xmlns:ns3="902cd239-23cd-45a2-aba6-cd9e1901f0fa" targetNamespace="http://schemas.microsoft.com/office/2006/metadata/properties" ma:root="true" ma:fieldsID="52a75d5ad06a4d91ead9b9cc0fa47d80" ns2:_="" ns3:_="">
    <xsd:import namespace="87d6e0c4-8972-43f7-a60a-75b3b498985c"/>
    <xsd:import namespace="902cd239-23cd-45a2-aba6-cd9e1901f0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d6e0c4-8972-43f7-a60a-75b3b49898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1efd230c-f112-4149-88ce-4b7ff91284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2cd239-23cd-45a2-aba6-cd9e1901f0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7b0e75-578e-4516-8181-bca17da40c8f}" ma:internalName="TaxCatchAll" ma:showField="CatchAllData" ma:web="902cd239-23cd-45a2-aba6-cd9e1901f0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d6e0c4-8972-43f7-a60a-75b3b498985c">
      <Terms xmlns="http://schemas.microsoft.com/office/infopath/2007/PartnerControls"/>
    </lcf76f155ced4ddcb4097134ff3c332f>
    <TaxCatchAll xmlns="902cd239-23cd-45a2-aba6-cd9e1901f0fa" xsi:nil="true"/>
  </documentManagement>
</p:properties>
</file>

<file path=customXml/itemProps1.xml><?xml version="1.0" encoding="utf-8"?>
<ds:datastoreItem xmlns:ds="http://schemas.openxmlformats.org/officeDocument/2006/customXml" ds:itemID="{72EDA367-1827-4C61-8173-9852AB00B0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d6e0c4-8972-43f7-a60a-75b3b498985c"/>
    <ds:schemaRef ds:uri="902cd239-23cd-45a2-aba6-cd9e1901f0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97A32F-D60E-42CD-892E-A9C316C727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7EA008-4AD5-49B0-918D-E745FC433913}">
  <ds:schemaRefs>
    <ds:schemaRef ds:uri="http://schemas.microsoft.com/office/2006/metadata/properties"/>
    <ds:schemaRef ds:uri="http://schemas.microsoft.com/office/infopath/2007/PartnerControls"/>
    <ds:schemaRef ds:uri="87d6e0c4-8972-43f7-a60a-75b3b498985c"/>
    <ds:schemaRef ds:uri="902cd239-23cd-45a2-aba6-cd9e1901f0f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346</Words>
  <Application>Microsoft Office PowerPoint</Application>
  <PresentationFormat>Pokaz na ekranie (4:3)</PresentationFormat>
  <Paragraphs>68</Paragraphs>
  <Slides>6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6" baseType="lpstr">
      <vt:lpstr>Arial</vt:lpstr>
      <vt:lpstr>Calibri</vt:lpstr>
      <vt:lpstr>Cambria</vt:lpstr>
      <vt:lpstr>Century Schoolbook</vt:lpstr>
      <vt:lpstr>New Century Schoolbook</vt:lpstr>
      <vt:lpstr>Symbol</vt:lpstr>
      <vt:lpstr>Times New Roman</vt:lpstr>
      <vt:lpstr>Wingdings</vt:lpstr>
      <vt:lpstr>Motyw pakietu Office</vt:lpstr>
      <vt:lpstr>CorelDRAW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Bubula Katarzyna</cp:lastModifiedBy>
  <cp:revision>84</cp:revision>
  <dcterms:created xsi:type="dcterms:W3CDTF">2019-09-26T11:20:42Z</dcterms:created>
  <dcterms:modified xsi:type="dcterms:W3CDTF">2025-10-02T09:58:47Z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0x0101000943AFCCF3EE874F8155C4AACB06E054</vt:lpwstr>
  </property>
  <property fmtid="{D5CDD505-2E9C-101B-9397-08002B2CF9AE}" pid="3" name="MediaServiceImageTags">
    <vt:lpwstr/>
  </property>
</Properties>
</file>